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0" r:id="rId1"/>
    <p:sldMasterId id="2147484965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70" r:id="rId5"/>
    <p:sldId id="265" r:id="rId6"/>
    <p:sldId id="264" r:id="rId7"/>
    <p:sldId id="260" r:id="rId8"/>
    <p:sldId id="263" r:id="rId9"/>
    <p:sldId id="262" r:id="rId10"/>
    <p:sldId id="269" r:id="rId11"/>
    <p:sldId id="261" r:id="rId12"/>
    <p:sldId id="259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  <a:srgbClr val="FF66CC"/>
    <a:srgbClr val="CC0099"/>
    <a:srgbClr val="FFCC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>
        <p:scale>
          <a:sx n="81" d="100"/>
          <a:sy n="81" d="100"/>
        </p:scale>
        <p:origin x="-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AR" smtClean="0"/>
              <a:t>VII Encuentro Nacional de Catalogadores “Actualidad y perspectivas de los servicios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4EDF9-B991-4D8A-95C1-DFB347DBC325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4DD7E-BAF7-4ABD-A884-5BA7090D08E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73163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AR" smtClean="0"/>
              <a:t>VII Encuentro Nacional de Catalogadores “Actualidad y perspectivas de los servicios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5AD38-D701-4363-96A3-293B716B5E0A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BCC8F-0651-4066-AE9B-D49BFC94876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18848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095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237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705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593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9826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0036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24970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249496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8782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5982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59958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32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873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9191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4770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633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8449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6189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2945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9315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1535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884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438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9928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4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91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298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727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296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21A656-2474-4BE5-BFE2-14FBFBBFD3FE}" type="datetimeFigureOut">
              <a:rPr lang="es-AR" smtClean="0"/>
              <a:t>01/10/2019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63521-8AEE-4882-9615-12A946C63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3925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966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  <p:sldLayoutId id="2147484976" r:id="rId11"/>
    <p:sldLayoutId id="2147484977" r:id="rId12"/>
    <p:sldLayoutId id="2147484978" r:id="rId13"/>
    <p:sldLayoutId id="2147484979" r:id="rId14"/>
    <p:sldLayoutId id="2147484980" r:id="rId15"/>
    <p:sldLayoutId id="2147484981" r:id="rId16"/>
    <p:sldLayoutId id="2147484982" r:id="rId17"/>
    <p:sldLayoutId id="214748498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pena@bn.gov.ar" TargetMode="External"/><Relationship Id="rId2" Type="http://schemas.openxmlformats.org/officeDocument/2006/relationships/hyperlink" Target="mailto:mariana.albores@bn.gov.ar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Gonzalo.gully@bn.gov.ar" TargetMode="External"/><Relationship Id="rId5" Type="http://schemas.openxmlformats.org/officeDocument/2006/relationships/hyperlink" Target="mailto:lucia.cataldi@bn.gov.ar" TargetMode="External"/><Relationship Id="rId4" Type="http://schemas.openxmlformats.org/officeDocument/2006/relationships/hyperlink" Target="mailto:alba.Floridia@bn.gov.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5115" y="1893215"/>
            <a:ext cx="9433127" cy="3263705"/>
          </a:xfrm>
          <a:ln>
            <a:solidFill>
              <a:schemeClr val="bg1"/>
            </a:solidFill>
          </a:ln>
          <a:effectLst/>
        </p:spPr>
        <p:txBody>
          <a:bodyPr anchor="t">
            <a:normAutofit fontScale="90000"/>
          </a:bodyPr>
          <a:lstStyle/>
          <a:p>
            <a:pPr algn="ctr"/>
            <a:r>
              <a:rPr lang="es-AR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  <a:t>Primeras experiencias del </a:t>
            </a:r>
            <a:r>
              <a:rPr lang="es-AR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  <a:t>Equipo </a:t>
            </a:r>
            <a:r>
              <a:rPr lang="es-AR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  <a:t>de </a:t>
            </a:r>
            <a:r>
              <a:rPr lang="es-AR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  <a:t>Catalogadores Temáticos </a:t>
            </a:r>
            <a:r>
              <a:rPr lang="es-AR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  <a:t>de Procesos </a:t>
            </a:r>
            <a:r>
              <a:rPr lang="es-AR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  <a:t>Técnicos Libros </a:t>
            </a:r>
            <a:r>
              <a:rPr lang="es-AR" sz="4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  <a:t>de la BNMM: </a:t>
            </a:r>
            <a:r>
              <a:rPr lang="es-AR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  <a:t/>
            </a:r>
            <a:br>
              <a:rPr lang="es-AR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</a:br>
            <a:r>
              <a:rPr lang="es-AR" sz="40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  <a:t>impacto</a:t>
            </a:r>
            <a:r>
              <a:rPr lang="es-AR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DejaVu Sans Mono" panose="020B0609030804020204" pitchFamily="49" charset="0"/>
                <a:cs typeface="Lucida Sans Unicode" panose="020B0602030504020204" pitchFamily="34" charset="0"/>
              </a:rPr>
              <a:t>, aciertos, dificultades y conclusiones preliminares.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2880" y="267286"/>
            <a:ext cx="1200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VII Encuentro Nacional de Catalogadores “Actualidad y perspectivas de los </a:t>
            </a:r>
            <a:r>
              <a:rPr lang="es-AR" b="1" dirty="0" smtClean="0"/>
              <a:t>servicios técnicos en la Argentina</a:t>
            </a:r>
            <a:r>
              <a:rPr lang="es-AR" b="1" dirty="0"/>
              <a:t>”</a:t>
            </a:r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5655212" y="6175717"/>
            <a:ext cx="6189785" cy="37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/>
              <a:t>Buenos Aires, 2, 3 y 4 de Octubre de 2019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969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09911" cy="1624149"/>
          </a:xfrm>
        </p:spPr>
        <p:txBody>
          <a:bodyPr>
            <a:normAutofit fontScale="90000"/>
          </a:bodyPr>
          <a:lstStyle/>
          <a:p>
            <a:pPr marL="285750" indent="-285750"/>
            <a:r>
              <a:rPr lang="es-A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¿Que sucede cuando no hay instrucciones </a:t>
            </a:r>
            <a:r>
              <a:rPr lang="es-AR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el tratamiento </a:t>
            </a:r>
            <a:r>
              <a:rPr lang="es-A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temático?</a:t>
            </a:r>
            <a:br>
              <a:rPr lang="es-A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965031" y="1243875"/>
            <a:ext cx="8596668" cy="5196114"/>
          </a:xfrm>
        </p:spPr>
        <p:txBody>
          <a:bodyPr>
            <a:normAutofit lnSpcReduction="10000"/>
          </a:bodyPr>
          <a:lstStyle/>
          <a:p>
            <a:endParaRPr lang="es-AR" sz="2800" dirty="0" smtClean="0"/>
          </a:p>
          <a:p>
            <a:r>
              <a:rPr lang="es-AR" sz="2800" b="1" dirty="0" smtClean="0">
                <a:solidFill>
                  <a:schemeClr val="tx1"/>
                </a:solidFill>
              </a:rPr>
              <a:t>Búsqueda de fuentes válidas</a:t>
            </a:r>
          </a:p>
          <a:p>
            <a:r>
              <a:rPr lang="es-AR" sz="2800" b="1" dirty="0" smtClean="0">
                <a:solidFill>
                  <a:schemeClr val="tx1"/>
                </a:solidFill>
              </a:rPr>
              <a:t>Reuniones internas de </a:t>
            </a:r>
            <a:r>
              <a:rPr lang="es-AR" sz="2800" b="1" dirty="0" err="1" smtClean="0">
                <a:solidFill>
                  <a:schemeClr val="tx1"/>
                </a:solidFill>
              </a:rPr>
              <a:t>ECaT</a:t>
            </a:r>
            <a:endParaRPr lang="es-AR" sz="2800" b="1" dirty="0" smtClean="0">
              <a:solidFill>
                <a:schemeClr val="tx1"/>
              </a:solidFill>
            </a:endParaRPr>
          </a:p>
          <a:p>
            <a:r>
              <a:rPr lang="es-AR" sz="2800" b="1" dirty="0" smtClean="0">
                <a:solidFill>
                  <a:schemeClr val="tx1"/>
                </a:solidFill>
              </a:rPr>
              <a:t>Reuniones generales de Indización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AR" sz="2800" dirty="0" smtClean="0">
                <a:solidFill>
                  <a:schemeClr val="tx1"/>
                </a:solidFill>
              </a:rPr>
              <a:t>Análisis de políticas de otras bibliotecas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AR" sz="2800" dirty="0" smtClean="0">
                <a:solidFill>
                  <a:schemeClr val="tx1"/>
                </a:solidFill>
              </a:rPr>
              <a:t>Compatibilidad terminológica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AR" sz="2800" dirty="0" smtClean="0">
                <a:solidFill>
                  <a:schemeClr val="tx1"/>
                </a:solidFill>
              </a:rPr>
              <a:t>Detección de necesidades de recuperación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AR" sz="2800" dirty="0" smtClean="0">
                <a:solidFill>
                  <a:schemeClr val="tx1"/>
                </a:solidFill>
              </a:rPr>
              <a:t>Unificación de criterios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s-AR" sz="2800" dirty="0" smtClean="0">
                <a:solidFill>
                  <a:schemeClr val="tx1"/>
                </a:solidFill>
              </a:rPr>
              <a:t>Adopción de políticas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56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V="1">
            <a:off x="574766" y="5667214"/>
            <a:ext cx="920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latin typeface="ArialMT"/>
              </a:rPr>
              <a:t>.</a:t>
            </a:r>
            <a:endParaRPr lang="es-AR" dirty="0">
              <a:latin typeface="ArialMT"/>
            </a:endParaRPr>
          </a:p>
          <a:p>
            <a:pPr algn="just"/>
            <a:r>
              <a:rPr lang="es-AR" dirty="0" smtClean="0">
                <a:latin typeface="ArialMT"/>
              </a:rPr>
              <a:t>.</a:t>
            </a:r>
            <a:endParaRPr lang="es-A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4008" y="230777"/>
            <a:ext cx="8596668" cy="1127760"/>
          </a:xfrm>
        </p:spPr>
        <p:txBody>
          <a:bodyPr>
            <a:normAutofit fontScale="90000"/>
          </a:bodyPr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proceso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 del catalogador temático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040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V="1">
            <a:off x="574766" y="5667214"/>
            <a:ext cx="920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latin typeface="ArialMT"/>
              </a:rPr>
              <a:t>.</a:t>
            </a:r>
            <a:endParaRPr lang="es-AR" dirty="0">
              <a:latin typeface="ArialMT"/>
            </a:endParaRPr>
          </a:p>
          <a:p>
            <a:pPr algn="just"/>
            <a:r>
              <a:rPr lang="es-AR" dirty="0" smtClean="0">
                <a:latin typeface="ArialMT"/>
              </a:rPr>
              <a:t>.</a:t>
            </a:r>
            <a:endParaRPr lang="es-A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4766" y="498396"/>
            <a:ext cx="2196495" cy="657497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Aciertos</a:t>
            </a:r>
            <a:endParaRPr lang="es-A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74766" y="1267097"/>
            <a:ext cx="9914708" cy="5486400"/>
          </a:xfrm>
        </p:spPr>
        <p:txBody>
          <a:bodyPr>
            <a:noAutofit/>
          </a:bodyPr>
          <a:lstStyle/>
          <a:p>
            <a:r>
              <a:rPr lang="es-AR" sz="2400" dirty="0" smtClean="0"/>
              <a:t>Alto nivel de normalización en el uso del vocabulario precoordinado</a:t>
            </a:r>
          </a:p>
          <a:p>
            <a:r>
              <a:rPr lang="es-AR" sz="2400" dirty="0" smtClean="0"/>
              <a:t>Relevamiento de necesidades de instrucción</a:t>
            </a:r>
          </a:p>
          <a:p>
            <a:r>
              <a:rPr lang="es-AR" sz="2400" dirty="0" smtClean="0"/>
              <a:t>Elección temática para el análisis documental</a:t>
            </a:r>
          </a:p>
          <a:p>
            <a:r>
              <a:rPr lang="es-AR" sz="2400" dirty="0" smtClean="0"/>
              <a:t>Retroalimentación con otras áreas</a:t>
            </a:r>
          </a:p>
          <a:p>
            <a:r>
              <a:rPr lang="es-AR" sz="2400" dirty="0" smtClean="0">
                <a:sym typeface="Wingdings" panose="05000000000000000000" pitchFamily="2" charset="2"/>
              </a:rPr>
              <a:t>Foco en trabajo articulado y colaborativo</a:t>
            </a:r>
          </a:p>
          <a:p>
            <a:pPr marL="0" indent="0">
              <a:buNone/>
            </a:pPr>
            <a:endParaRPr lang="es-AR" sz="2400" dirty="0" smtClean="0">
              <a:sym typeface="Wingdings" panose="05000000000000000000" pitchFamily="2" charset="2"/>
            </a:endParaRPr>
          </a:p>
          <a:p>
            <a:r>
              <a:rPr lang="es-AR" sz="2400" dirty="0" smtClean="0">
                <a:sym typeface="Wingdings" panose="05000000000000000000" pitchFamily="2" charset="2"/>
              </a:rPr>
              <a:t>Dos procedimientos para una misma tarea</a:t>
            </a:r>
          </a:p>
          <a:p>
            <a:r>
              <a:rPr lang="es-AR" sz="2400" dirty="0" smtClean="0">
                <a:sym typeface="Wingdings" panose="05000000000000000000" pitchFamily="2" charset="2"/>
              </a:rPr>
              <a:t>Procesos en constante ajuste y redefinición</a:t>
            </a:r>
          </a:p>
          <a:p>
            <a:r>
              <a:rPr lang="es-AR" sz="2400" dirty="0" smtClean="0">
                <a:sym typeface="Wingdings" panose="05000000000000000000" pitchFamily="2" charset="2"/>
              </a:rPr>
              <a:t>Modalidad de cierta autogestión y exigente gestión en la distribución de tareas y sus prioridades. </a:t>
            </a:r>
            <a:endParaRPr lang="es-AR" sz="2400" dirty="0">
              <a:sym typeface="Wingdings" panose="05000000000000000000" pitchFamily="2" charset="2"/>
            </a:endParaRPr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574766" y="4049485"/>
            <a:ext cx="2481943" cy="9334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dirty="0" smtClean="0">
                <a:solidFill>
                  <a:schemeClr val="tx1"/>
                </a:solidFill>
              </a:rPr>
              <a:t>Dificultades</a:t>
            </a:r>
            <a:endParaRPr lang="es-A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flipV="1">
            <a:off x="574766" y="5667214"/>
            <a:ext cx="920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dirty="0" smtClean="0">
                <a:latin typeface="ArialMT"/>
              </a:rPr>
              <a:t>.</a:t>
            </a:r>
            <a:endParaRPr lang="es-AR" dirty="0">
              <a:latin typeface="ArialMT"/>
            </a:endParaRPr>
          </a:p>
          <a:p>
            <a:pPr algn="just"/>
            <a:r>
              <a:rPr lang="es-AR" dirty="0" smtClean="0">
                <a:latin typeface="ArialMT"/>
              </a:rPr>
              <a:t>.</a:t>
            </a:r>
            <a:endParaRPr lang="es-A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74766" y="348075"/>
            <a:ext cx="8596668" cy="749205"/>
          </a:xfrm>
        </p:spPr>
        <p:txBody>
          <a:bodyPr>
            <a:normAutofit fontScale="90000"/>
          </a:bodyPr>
          <a:lstStyle/>
          <a:p>
            <a:r>
              <a:rPr lang="es-AR" sz="5300" dirty="0" smtClean="0"/>
              <a:t>Futuras perspectivas</a:t>
            </a:r>
            <a:br>
              <a:rPr lang="es-AR" sz="5300" dirty="0" smtClean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sz="3100" dirty="0"/>
              <a:t/>
            </a:r>
            <a:br>
              <a:rPr lang="es-AR" sz="3100" dirty="0"/>
            </a:b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/>
              <a:t>	</a:t>
            </a:r>
            <a:r>
              <a:rPr lang="es-AR" sz="3100" dirty="0" smtClean="0"/>
              <a:t/>
            </a:r>
            <a:br>
              <a:rPr lang="es-AR" sz="3100" dirty="0" smtClean="0"/>
            </a:br>
            <a:r>
              <a:rPr lang="es-AR" sz="3100" dirty="0"/>
              <a:t>	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574766" y="2124924"/>
            <a:ext cx="8596668" cy="2514645"/>
          </a:xfrm>
        </p:spPr>
        <p:txBody>
          <a:bodyPr>
            <a:noAutofit/>
          </a:bodyPr>
          <a:lstStyle/>
          <a:p>
            <a:r>
              <a:rPr lang="es-AR" dirty="0" smtClean="0"/>
              <a:t>Lograr una política de indización afianzada que traiga aparejada:</a:t>
            </a:r>
          </a:p>
          <a:p>
            <a:pPr lvl="1"/>
            <a:r>
              <a:rPr lang="es-AR" sz="2000" dirty="0" smtClean="0"/>
              <a:t>Acortamiento de los tiempos de procesamiento del material</a:t>
            </a:r>
          </a:p>
          <a:p>
            <a:pPr lvl="1"/>
            <a:r>
              <a:rPr lang="es-AR" sz="2000" dirty="0" smtClean="0"/>
              <a:t>Mayores niveles de recuperación</a:t>
            </a:r>
          </a:p>
          <a:p>
            <a:pPr marL="457200" lvl="1" indent="0">
              <a:buNone/>
            </a:pPr>
            <a:endParaRPr lang="es-AR" sz="2000" dirty="0"/>
          </a:p>
          <a:p>
            <a:pPr marL="457200" lvl="1" indent="0">
              <a:buNone/>
            </a:pPr>
            <a:endParaRPr lang="es-AR" sz="20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888274" y="1382597"/>
            <a:ext cx="849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/>
              <a:t>del equipo de catalogadores temáticos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84695" y="3950735"/>
            <a:ext cx="731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de la jefatura de procesos técnicos</a:t>
            </a:r>
          </a:p>
          <a:p>
            <a:endParaRPr lang="es-AR" dirty="0"/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AR" dirty="0" smtClean="0"/>
              <a:t>Replicar </a:t>
            </a:r>
            <a:r>
              <a:rPr lang="es-AR" dirty="0"/>
              <a:t>esta experiencia en otras áreas de trabajo para que eventualmente lograr un único equipo de catalogación temática</a:t>
            </a:r>
          </a:p>
        </p:txBody>
      </p:sp>
    </p:spTree>
    <p:extLst>
      <p:ext uri="{BB962C8B-B14F-4D97-AF65-F5344CB8AC3E}">
        <p14:creationId xmlns:p14="http://schemas.microsoft.com/office/powerpoint/2010/main" val="19470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Autores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269999"/>
            <a:ext cx="8596668" cy="2426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 smtClean="0"/>
              <a:t>Mariana </a:t>
            </a:r>
            <a:r>
              <a:rPr lang="es-AR" sz="2400" dirty="0" err="1" smtClean="0"/>
              <a:t>Alborés</a:t>
            </a:r>
            <a:r>
              <a:rPr lang="es-AR" sz="2400" dirty="0" smtClean="0"/>
              <a:t> 	</a:t>
            </a:r>
            <a:r>
              <a:rPr lang="es-AR" sz="2400" dirty="0" smtClean="0">
                <a:hlinkClick r:id="rId2"/>
              </a:rPr>
              <a:t>mariana.albores@bn.gov.ar</a:t>
            </a:r>
            <a:endParaRPr lang="es-AR" sz="2400" dirty="0" smtClean="0"/>
          </a:p>
          <a:p>
            <a:pPr marL="0" indent="0">
              <a:buNone/>
            </a:pPr>
            <a:r>
              <a:rPr lang="es-AR" sz="2400" dirty="0" smtClean="0"/>
              <a:t>María Laura Peña	</a:t>
            </a:r>
            <a:r>
              <a:rPr lang="es-AR" sz="2400" dirty="0" smtClean="0">
                <a:hlinkClick r:id="rId3"/>
              </a:rPr>
              <a:t>maria.pena@bn.gov.ar</a:t>
            </a:r>
            <a:endParaRPr lang="es-AR" sz="2400" dirty="0" smtClean="0"/>
          </a:p>
          <a:p>
            <a:pPr marL="0" indent="0">
              <a:buNone/>
            </a:pPr>
            <a:r>
              <a:rPr lang="es-AR" sz="2400" dirty="0" smtClean="0"/>
              <a:t>Alba Floridia			</a:t>
            </a:r>
            <a:r>
              <a:rPr lang="es-AR" sz="2400" dirty="0" smtClean="0">
                <a:hlinkClick r:id="rId4"/>
              </a:rPr>
              <a:t>alba.floridia@bn.gov.ar</a:t>
            </a:r>
            <a:endParaRPr lang="es-AR" sz="2400" dirty="0" smtClean="0"/>
          </a:p>
          <a:p>
            <a:pPr marL="0" indent="0">
              <a:buNone/>
            </a:pPr>
            <a:r>
              <a:rPr lang="es-AR" sz="2400" dirty="0" smtClean="0"/>
              <a:t>Lucía </a:t>
            </a:r>
            <a:r>
              <a:rPr lang="es-AR" sz="2400" dirty="0" err="1" smtClean="0"/>
              <a:t>Cataldi</a:t>
            </a:r>
            <a:r>
              <a:rPr lang="es-AR" sz="2400" dirty="0" smtClean="0"/>
              <a:t> 		</a:t>
            </a:r>
            <a:r>
              <a:rPr lang="es-AR" sz="2400" dirty="0" smtClean="0">
                <a:hlinkClick r:id="rId5"/>
              </a:rPr>
              <a:t>lucia.cataldi@bn.gov.ar</a:t>
            </a:r>
            <a:endParaRPr lang="es-AR" sz="2400" dirty="0" smtClean="0"/>
          </a:p>
          <a:p>
            <a:pPr marL="0" indent="0">
              <a:buNone/>
            </a:pPr>
            <a:r>
              <a:rPr lang="es-AR" sz="2400" dirty="0" smtClean="0"/>
              <a:t>Gonzalo </a:t>
            </a:r>
            <a:r>
              <a:rPr lang="es-AR" sz="2400" dirty="0" err="1" smtClean="0"/>
              <a:t>Gully</a:t>
            </a:r>
            <a:r>
              <a:rPr lang="es-AR" sz="2400" dirty="0" smtClean="0"/>
              <a:t> 		</a:t>
            </a:r>
            <a:r>
              <a:rPr lang="es-AR" sz="2400" dirty="0" smtClean="0">
                <a:hlinkClick r:id="rId6"/>
              </a:rPr>
              <a:t>gonzalo.gully@bn.gov.ar</a:t>
            </a:r>
            <a:r>
              <a:rPr lang="es-AR" sz="2400" dirty="0" smtClean="0"/>
              <a:t> </a:t>
            </a:r>
            <a:endParaRPr lang="es-A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85894" y="418059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sz="3200" dirty="0" smtClean="0">
                <a:solidFill>
                  <a:schemeClr val="tx1"/>
                </a:solidFill>
              </a:rPr>
              <a:t>Colaboradores</a:t>
            </a:r>
            <a:endParaRPr lang="es-AR" sz="3200" dirty="0">
              <a:solidFill>
                <a:schemeClr val="tx1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31614" y="4917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dirty="0" smtClean="0"/>
              <a:t>Maite </a:t>
            </a:r>
            <a:r>
              <a:rPr lang="es-AR" dirty="0" err="1" smtClean="0"/>
              <a:t>Rossi</a:t>
            </a:r>
            <a:r>
              <a:rPr lang="es-AR" dirty="0" smtClean="0"/>
              <a:t>, </a:t>
            </a:r>
            <a:r>
              <a:rPr lang="es-AR" dirty="0"/>
              <a:t>Raúl </a:t>
            </a:r>
            <a:r>
              <a:rPr lang="es-AR" dirty="0" err="1" smtClean="0"/>
              <a:t>Tamargo</a:t>
            </a:r>
            <a:r>
              <a:rPr lang="es-AR" dirty="0" smtClean="0"/>
              <a:t>, Ignacio </a:t>
            </a:r>
            <a:r>
              <a:rPr lang="es-AR" dirty="0" err="1" smtClean="0"/>
              <a:t>Zeballos</a:t>
            </a:r>
            <a:r>
              <a:rPr lang="es-AR" dirty="0" smtClean="0"/>
              <a:t> y Gisela </a:t>
            </a:r>
            <a:r>
              <a:rPr lang="es-AR" dirty="0" err="1" smtClean="0"/>
              <a:t>Korth</a:t>
            </a:r>
            <a:endParaRPr lang="es-AR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77334" y="4331165"/>
            <a:ext cx="8596668" cy="218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459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iniciales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494384"/>
            <a:ext cx="9002243" cy="5193799"/>
          </a:xfrm>
        </p:spPr>
        <p:txBody>
          <a:bodyPr>
            <a:normAutofit/>
          </a:bodyPr>
          <a:lstStyle/>
          <a:p>
            <a:r>
              <a:rPr lang="es-AR" sz="3000" dirty="0" smtClean="0"/>
              <a:t>Consistencia y coherencia en la selección de los encabezamientos de materia, términos género/forma y asignación de número de clasificación</a:t>
            </a:r>
          </a:p>
          <a:p>
            <a:r>
              <a:rPr lang="es-AR" sz="3000" dirty="0" smtClean="0"/>
              <a:t>Precisión y exhaustividad en la investigación</a:t>
            </a:r>
          </a:p>
          <a:p>
            <a:r>
              <a:rPr lang="es-AR" sz="3000" dirty="0" smtClean="0"/>
              <a:t>Mayor exhaustividad en las tareas de catalogación descriptiva</a:t>
            </a:r>
          </a:p>
          <a:p>
            <a:r>
              <a:rPr lang="es-AR" sz="3000" dirty="0" smtClean="0"/>
              <a:t>Lograr una mejora tanto en los índices del catálogo, como en los niveles de recuperación</a:t>
            </a:r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7949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4000" dirty="0" smtClean="0"/>
              <a:t>Control de Autoridades</a:t>
            </a:r>
          </a:p>
          <a:p>
            <a:r>
              <a:rPr lang="es-AR" sz="4000" dirty="0" smtClean="0"/>
              <a:t>Manuales de procedimientos</a:t>
            </a:r>
          </a:p>
          <a:p>
            <a:r>
              <a:rPr lang="es-AR" sz="4000" dirty="0"/>
              <a:t>Primeras reuniones exclusivamente sobre </a:t>
            </a:r>
            <a:r>
              <a:rPr lang="es-AR" sz="4000" dirty="0" smtClean="0"/>
              <a:t>indización       </a:t>
            </a:r>
          </a:p>
          <a:p>
            <a:r>
              <a:rPr lang="es-AR" sz="4000" dirty="0" smtClean="0"/>
              <a:t>Experiencia </a:t>
            </a:r>
            <a:r>
              <a:rPr lang="es-AR" sz="4000" dirty="0"/>
              <a:t>piloto de división de tareas (en parejas)</a:t>
            </a:r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7258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6157" y="57041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¿Qué hace un catalogador temático?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6157" y="2082213"/>
            <a:ext cx="8596668" cy="3880773"/>
          </a:xfrm>
        </p:spPr>
        <p:txBody>
          <a:bodyPr>
            <a:normAutofit/>
          </a:bodyPr>
          <a:lstStyle/>
          <a:p>
            <a:r>
              <a:rPr lang="es-AR" sz="2800" dirty="0" smtClean="0"/>
              <a:t>Análisis documental del contenido y su representación.</a:t>
            </a:r>
          </a:p>
          <a:p>
            <a:pPr lvl="1"/>
            <a:r>
              <a:rPr lang="es-AR" sz="2400" dirty="0" smtClean="0"/>
              <a:t>Familiarizar </a:t>
            </a:r>
            <a:r>
              <a:rPr lang="es-AR" sz="2400" dirty="0" smtClean="0">
                <a:sym typeface="Wingdings" panose="05000000000000000000" pitchFamily="2" charset="2"/>
              </a:rPr>
              <a:t> Analizar  Representar</a:t>
            </a:r>
            <a:endParaRPr lang="es-AR" sz="2400" dirty="0" smtClean="0"/>
          </a:p>
          <a:p>
            <a:r>
              <a:rPr lang="es-AR" sz="2800" dirty="0"/>
              <a:t>La representación se realiza utilizando un lenguaje documental precoordinado   </a:t>
            </a:r>
          </a:p>
          <a:p>
            <a:r>
              <a:rPr lang="es-AR" sz="2800" dirty="0" smtClean="0"/>
              <a:t>Trabaja principalmente sobre los campos MARC21: 08X, 6XX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6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46" y="439781"/>
            <a:ext cx="3463592" cy="3413761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Diagrama de proceso general  División procesos técnicos libros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69" y="0"/>
            <a:ext cx="8312331" cy="6837437"/>
          </a:xfr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619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391" y="314009"/>
            <a:ext cx="5176681" cy="913212"/>
          </a:xfrm>
        </p:spPr>
        <p:txBody>
          <a:bodyPr>
            <a:noAutofit/>
          </a:bodyPr>
          <a:lstStyle/>
          <a:p>
            <a:r>
              <a:rPr lang="es-A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que lleva adelante el </a:t>
            </a:r>
            <a:r>
              <a:rPr lang="es-A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ECaT</a:t>
            </a:r>
            <a:endParaRPr lang="es-A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7700" y="2069088"/>
            <a:ext cx="5309372" cy="3416996"/>
          </a:xfrm>
        </p:spPr>
        <p:txBody>
          <a:bodyPr>
            <a:normAutofit fontScale="92500"/>
          </a:bodyPr>
          <a:lstStyle/>
          <a:p>
            <a:r>
              <a:rPr lang="es-AR" sz="2800" dirty="0" smtClean="0">
                <a:solidFill>
                  <a:schemeClr val="tx1">
                    <a:lumMod val="95000"/>
                  </a:schemeClr>
                </a:solidFill>
              </a:rPr>
              <a:t>Recepción de material descripto bajo RCAA2</a:t>
            </a:r>
          </a:p>
          <a:p>
            <a:pPr marL="0" indent="0">
              <a:buNone/>
            </a:pPr>
            <a:endParaRPr lang="es-AR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A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AR" sz="2800" dirty="0" smtClean="0"/>
              <a:t>Preclasificación del material acorde con las 9 grandes áreas que propone la CDU</a:t>
            </a:r>
            <a:endParaRPr lang="es-AR" sz="28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86170" y="1287216"/>
            <a:ext cx="3854528" cy="697651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Preclasificación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72" y="0"/>
            <a:ext cx="4712858" cy="74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188720"/>
            <a:ext cx="4921462" cy="5434149"/>
          </a:xfrm>
        </p:spPr>
        <p:txBody>
          <a:bodyPr>
            <a:normAutofit fontScale="92500" lnSpcReduction="10000"/>
          </a:bodyPr>
          <a:lstStyle/>
          <a:p>
            <a:r>
              <a:rPr lang="es-AR" sz="2000" dirty="0" smtClean="0"/>
              <a:t>Selección de ítems a representar según afinidades, áreas de especialización y la urgencia definida por las jefaturas.</a:t>
            </a:r>
            <a:endParaRPr lang="es-AR" sz="2000" dirty="0"/>
          </a:p>
          <a:p>
            <a:r>
              <a:rPr lang="es-AR" sz="2000" dirty="0" smtClean="0"/>
              <a:t>Aplicación de políticas según el Manual de Indización y Clasificación de BNMM</a:t>
            </a:r>
          </a:p>
          <a:p>
            <a:r>
              <a:rPr lang="es-AR" dirty="0"/>
              <a:t>C</a:t>
            </a:r>
            <a:r>
              <a:rPr lang="es-AR" sz="2000" dirty="0" smtClean="0"/>
              <a:t>onsultas en base de datos, catálogos bibliográficos y de autoridades </a:t>
            </a:r>
          </a:p>
          <a:p>
            <a:r>
              <a:rPr lang="es-AR" sz="2000" dirty="0"/>
              <a:t>R</a:t>
            </a:r>
            <a:r>
              <a:rPr lang="es-AR" sz="2000" dirty="0" smtClean="0"/>
              <a:t>epresentación utilizando un lenguaje documental precoordinado</a:t>
            </a:r>
          </a:p>
          <a:p>
            <a:r>
              <a:rPr lang="es-AR" dirty="0" smtClean="0"/>
              <a:t>Corrección de errores: </a:t>
            </a:r>
            <a:r>
              <a:rPr lang="es-AR" sz="2000" dirty="0" smtClean="0"/>
              <a:t>Indización cruzada y Control de Registros Bibliográficos</a:t>
            </a:r>
          </a:p>
          <a:p>
            <a:pPr marL="0" indent="0">
              <a:buNone/>
            </a:pP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1634" y="514924"/>
            <a:ext cx="4446572" cy="543167"/>
          </a:xfrm>
        </p:spPr>
        <p:txBody>
          <a:bodyPr>
            <a:normAutofit/>
          </a:bodyPr>
          <a:lstStyle/>
          <a:p>
            <a:r>
              <a:rPr lang="es-A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Modalidad de trabajo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59" y="155019"/>
            <a:ext cx="5648324" cy="346187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59" y="3478504"/>
            <a:ext cx="5661387" cy="32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1D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251"/>
            <a:ext cx="10515600" cy="596766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AR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epresentación</a:t>
            </a:r>
            <a:endParaRPr lang="es-AR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83" y="317634"/>
            <a:ext cx="6296297" cy="6344423"/>
          </a:xfrm>
          <a:ln>
            <a:solidFill>
              <a:srgbClr val="CC0099"/>
            </a:solidFill>
          </a:ln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017"/>
            <a:ext cx="5630091" cy="6046041"/>
          </a:xfrm>
          <a:ln>
            <a:solidFill>
              <a:srgbClr val="FF66CC"/>
            </a:solidFill>
          </a:ln>
        </p:spPr>
      </p:pic>
    </p:spTree>
    <p:extLst>
      <p:ext uri="{BB962C8B-B14F-4D97-AF65-F5344CB8AC3E}">
        <p14:creationId xmlns:p14="http://schemas.microsoft.com/office/powerpoint/2010/main" val="33600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67"/>
            <a:ext cx="6497782" cy="6325415"/>
          </a:xfrm>
          <a:ln>
            <a:solidFill>
              <a:schemeClr val="accent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35" y="324767"/>
            <a:ext cx="5689009" cy="63254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80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A207AED3-9ABC-4A18-9978-A59B65688B15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949</TotalTime>
  <Words>440</Words>
  <Application>Microsoft Office PowerPoint</Application>
  <PresentationFormat>Personalizado</PresentationFormat>
  <Paragraphs>78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HDOfficeLightV0</vt:lpstr>
      <vt:lpstr>Ion</vt:lpstr>
      <vt:lpstr>Primeras experiencias del Equipo de Catalogadores Temáticos de Procesos Técnicos Libros de la BNMM:  impacto, aciertos, dificultades y conclusiones preliminares.</vt:lpstr>
      <vt:lpstr>Objetivos iniciales</vt:lpstr>
      <vt:lpstr>Antecedentes</vt:lpstr>
      <vt:lpstr>¿Qué hace un catalogador temático?</vt:lpstr>
      <vt:lpstr>Diagrama de proceso general  División procesos técnicos libros</vt:lpstr>
      <vt:lpstr>Tareas que lleva adelante el ECaT</vt:lpstr>
      <vt:lpstr> </vt:lpstr>
      <vt:lpstr>Representación</vt:lpstr>
      <vt:lpstr>Presentación de PowerPoint</vt:lpstr>
      <vt:lpstr>¿Que sucede cuando no hay instrucciones para el tratamiento temático?  </vt:lpstr>
      <vt:lpstr>Diagrama de proceso específico del catalogador temático</vt:lpstr>
      <vt:lpstr>Aciertos</vt:lpstr>
      <vt:lpstr>Futuras perspectivas       </vt:lpstr>
      <vt:lpstr>Autores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 Floridia</dc:creator>
  <cp:lastModifiedBy>Cesar</cp:lastModifiedBy>
  <cp:revision>52</cp:revision>
  <dcterms:created xsi:type="dcterms:W3CDTF">2019-09-24T20:28:13Z</dcterms:created>
  <dcterms:modified xsi:type="dcterms:W3CDTF">2019-10-01T11:44:45Z</dcterms:modified>
</cp:coreProperties>
</file>